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636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6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F1C97-8113-4245-BD9C-0556B72B1E9B}" type="datetimeFigureOut">
              <a:rPr lang="nb-NO" smtClean="0"/>
              <a:t>08.03.2023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B31B3-905C-4170-A273-91476CB878B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173319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F1C97-8113-4245-BD9C-0556B72B1E9B}" type="datetimeFigureOut">
              <a:rPr lang="nb-NO" smtClean="0"/>
              <a:t>08.03.2023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B31B3-905C-4170-A273-91476CB878B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800354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F1C97-8113-4245-BD9C-0556B72B1E9B}" type="datetimeFigureOut">
              <a:rPr lang="nb-NO" smtClean="0"/>
              <a:t>08.03.2023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B31B3-905C-4170-A273-91476CB878B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670569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F1C97-8113-4245-BD9C-0556B72B1E9B}" type="datetimeFigureOut">
              <a:rPr lang="nb-NO" smtClean="0"/>
              <a:t>08.03.2023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B31B3-905C-4170-A273-91476CB878B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554695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F1C97-8113-4245-BD9C-0556B72B1E9B}" type="datetimeFigureOut">
              <a:rPr lang="nb-NO" smtClean="0"/>
              <a:t>08.03.2023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B31B3-905C-4170-A273-91476CB878B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966663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F1C97-8113-4245-BD9C-0556B72B1E9B}" type="datetimeFigureOut">
              <a:rPr lang="nb-NO" smtClean="0"/>
              <a:t>08.03.2023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B31B3-905C-4170-A273-91476CB878B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060028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F1C97-8113-4245-BD9C-0556B72B1E9B}" type="datetimeFigureOut">
              <a:rPr lang="nb-NO" smtClean="0"/>
              <a:t>08.03.2023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B31B3-905C-4170-A273-91476CB878B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697953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F1C97-8113-4245-BD9C-0556B72B1E9B}" type="datetimeFigureOut">
              <a:rPr lang="nb-NO" smtClean="0"/>
              <a:t>08.03.2023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B31B3-905C-4170-A273-91476CB878B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6798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F1C97-8113-4245-BD9C-0556B72B1E9B}" type="datetimeFigureOut">
              <a:rPr lang="nb-NO" smtClean="0"/>
              <a:t>08.03.2023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B31B3-905C-4170-A273-91476CB878B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487797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F1C97-8113-4245-BD9C-0556B72B1E9B}" type="datetimeFigureOut">
              <a:rPr lang="nb-NO" smtClean="0"/>
              <a:t>08.03.2023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B31B3-905C-4170-A273-91476CB878B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911619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F1C97-8113-4245-BD9C-0556B72B1E9B}" type="datetimeFigureOut">
              <a:rPr lang="nb-NO" smtClean="0"/>
              <a:t>08.03.2023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B31B3-905C-4170-A273-91476CB878B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190693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0F1C97-8113-4245-BD9C-0556B72B1E9B}" type="datetimeFigureOut">
              <a:rPr lang="nb-NO" smtClean="0"/>
              <a:t>08.03.2023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6B31B3-905C-4170-A273-91476CB878B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768861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Sylinder 4"/>
          <p:cNvSpPr txBox="1"/>
          <p:nvPr/>
        </p:nvSpPr>
        <p:spPr>
          <a:xfrm>
            <a:off x="459188" y="1976676"/>
            <a:ext cx="1681200" cy="522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nb-NO" sz="1400" dirty="0" smtClean="0">
                <a:latin typeface="+mj-lt"/>
              </a:rPr>
              <a:t>Tidligere operasjoner</a:t>
            </a:r>
          </a:p>
        </p:txBody>
      </p:sp>
      <p:sp>
        <p:nvSpPr>
          <p:cNvPr id="6" name="TekstSylinder 5"/>
          <p:cNvSpPr txBox="1"/>
          <p:nvPr/>
        </p:nvSpPr>
        <p:spPr>
          <a:xfrm>
            <a:off x="2324708" y="1987600"/>
            <a:ext cx="1681200" cy="522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lvl="0" algn="ctr"/>
            <a:r>
              <a:rPr lang="nb-NO" sz="1400" dirty="0" smtClean="0">
                <a:latin typeface="+mj-lt"/>
              </a:rPr>
              <a:t>Tidligere akutte tilstander</a:t>
            </a:r>
            <a:endParaRPr lang="nb-NO" sz="1400" dirty="0">
              <a:latin typeface="+mj-lt"/>
            </a:endParaRPr>
          </a:p>
        </p:txBody>
      </p:sp>
      <p:sp>
        <p:nvSpPr>
          <p:cNvPr id="7" name="TekstSylinder 6"/>
          <p:cNvSpPr txBox="1"/>
          <p:nvPr/>
        </p:nvSpPr>
        <p:spPr>
          <a:xfrm>
            <a:off x="4197864" y="1987600"/>
            <a:ext cx="1681200" cy="522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lvl="0" algn="ctr"/>
            <a:r>
              <a:rPr lang="nb-NO" sz="1400" dirty="0" smtClean="0">
                <a:latin typeface="+mj-lt"/>
              </a:rPr>
              <a:t>Pågående akutte/</a:t>
            </a:r>
            <a:br>
              <a:rPr lang="nb-NO" sz="1400" dirty="0" smtClean="0">
                <a:latin typeface="+mj-lt"/>
              </a:rPr>
            </a:br>
            <a:r>
              <a:rPr lang="nb-NO" sz="1400" dirty="0" err="1" smtClean="0">
                <a:latin typeface="+mj-lt"/>
              </a:rPr>
              <a:t>subakutte</a:t>
            </a:r>
            <a:r>
              <a:rPr lang="nb-NO" sz="1400" dirty="0" smtClean="0">
                <a:latin typeface="+mj-lt"/>
              </a:rPr>
              <a:t> tilstander</a:t>
            </a:r>
            <a:endParaRPr lang="nb-NO" sz="1400" dirty="0">
              <a:latin typeface="+mj-lt"/>
            </a:endParaRPr>
          </a:p>
        </p:txBody>
      </p:sp>
      <p:sp>
        <p:nvSpPr>
          <p:cNvPr id="8" name="TekstSylinder 7"/>
          <p:cNvSpPr txBox="1"/>
          <p:nvPr/>
        </p:nvSpPr>
        <p:spPr>
          <a:xfrm>
            <a:off x="6065927" y="1987600"/>
            <a:ext cx="1681200" cy="52322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lvl="0" algn="ctr"/>
            <a:r>
              <a:rPr lang="nb-NO" sz="1400" dirty="0" smtClean="0">
                <a:latin typeface="+mj-lt"/>
              </a:rPr>
              <a:t>Kroniske tilstander</a:t>
            </a:r>
          </a:p>
          <a:p>
            <a:pPr lvl="0" algn="ctr"/>
            <a:r>
              <a:rPr lang="nb-NO" sz="1400" dirty="0" smtClean="0">
                <a:latin typeface="+mj-lt"/>
              </a:rPr>
              <a:t>      </a:t>
            </a:r>
            <a:endParaRPr lang="nb-NO" sz="1400" dirty="0">
              <a:latin typeface="+mj-lt"/>
            </a:endParaRPr>
          </a:p>
        </p:txBody>
      </p:sp>
      <p:sp>
        <p:nvSpPr>
          <p:cNvPr id="9" name="TekstSylinder 8"/>
          <p:cNvSpPr txBox="1"/>
          <p:nvPr/>
        </p:nvSpPr>
        <p:spPr>
          <a:xfrm>
            <a:off x="7933990" y="1990030"/>
            <a:ext cx="1681200" cy="522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lvl="0" algn="ctr"/>
            <a:r>
              <a:rPr lang="nb-NO" sz="1400" dirty="0" smtClean="0">
                <a:latin typeface="+mj-lt"/>
              </a:rPr>
              <a:t>Følgetilstander</a:t>
            </a:r>
          </a:p>
          <a:p>
            <a:pPr lvl="0"/>
            <a:endParaRPr lang="nb-NO" sz="1400" dirty="0">
              <a:latin typeface="+mj-lt"/>
            </a:endParaRPr>
          </a:p>
        </p:txBody>
      </p:sp>
      <p:sp>
        <p:nvSpPr>
          <p:cNvPr id="10" name="TekstSylinder 9"/>
          <p:cNvSpPr txBox="1"/>
          <p:nvPr/>
        </p:nvSpPr>
        <p:spPr>
          <a:xfrm>
            <a:off x="459188" y="3220852"/>
            <a:ext cx="1681200" cy="5220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nb-NO" sz="1400" b="1" dirty="0" smtClean="0">
                <a:latin typeface="+mj-lt"/>
              </a:rPr>
              <a:t>Kirurgisk historikk</a:t>
            </a:r>
            <a:r>
              <a:rPr lang="nb-NO" sz="1400" dirty="0">
                <a:latin typeface="+mj-lt"/>
              </a:rPr>
              <a:t/>
            </a:r>
            <a:br>
              <a:rPr lang="nb-NO" sz="1400" dirty="0">
                <a:latin typeface="+mj-lt"/>
              </a:rPr>
            </a:br>
            <a:endParaRPr lang="nb-NO" sz="1400" dirty="0" smtClean="0">
              <a:latin typeface="+mj-lt"/>
            </a:endParaRPr>
          </a:p>
        </p:txBody>
      </p:sp>
      <p:sp>
        <p:nvSpPr>
          <p:cNvPr id="11" name="TekstSylinder 10"/>
          <p:cNvSpPr txBox="1"/>
          <p:nvPr/>
        </p:nvSpPr>
        <p:spPr>
          <a:xfrm>
            <a:off x="2324707" y="3231776"/>
            <a:ext cx="1807143" cy="5220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nb-NO" sz="1400" b="1" dirty="0" smtClean="0">
                <a:latin typeface="+mj-lt"/>
              </a:rPr>
              <a:t>Medisinsk historikk</a:t>
            </a:r>
          </a:p>
          <a:p>
            <a:endParaRPr lang="nb-NO" sz="1400" dirty="0" smtClean="0">
              <a:latin typeface="+mj-lt"/>
            </a:endParaRPr>
          </a:p>
        </p:txBody>
      </p:sp>
      <p:sp>
        <p:nvSpPr>
          <p:cNvPr id="12" name="TekstSylinder 11"/>
          <p:cNvSpPr txBox="1"/>
          <p:nvPr/>
        </p:nvSpPr>
        <p:spPr>
          <a:xfrm>
            <a:off x="4433977" y="3230556"/>
            <a:ext cx="4865298" cy="52322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nb-NO" sz="1400" b="1" dirty="0" smtClean="0">
                <a:latin typeface="+mj-lt"/>
              </a:rPr>
              <a:t>Problemliste = PL</a:t>
            </a:r>
          </a:p>
          <a:p>
            <a:pPr algn="ctr"/>
            <a:endParaRPr lang="nb-NO" sz="1400" dirty="0" smtClean="0">
              <a:latin typeface="+mj-lt"/>
            </a:endParaRPr>
          </a:p>
        </p:txBody>
      </p:sp>
      <p:sp>
        <p:nvSpPr>
          <p:cNvPr id="13" name="TekstSylinder 12"/>
          <p:cNvSpPr txBox="1"/>
          <p:nvPr/>
        </p:nvSpPr>
        <p:spPr>
          <a:xfrm>
            <a:off x="3909880" y="427076"/>
            <a:ext cx="2257167" cy="892552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67000"/>
                </a:schemeClr>
              </a:gs>
              <a:gs pos="48000">
                <a:schemeClr val="accent3">
                  <a:lumMod val="97000"/>
                  <a:lumOff val="3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nb-NO" dirty="0" smtClean="0"/>
              <a:t/>
            </a:r>
            <a:br>
              <a:rPr lang="nb-NO" dirty="0" smtClean="0"/>
            </a:br>
            <a:r>
              <a:rPr lang="nb-NO" sz="1600" b="1" dirty="0" smtClean="0">
                <a:solidFill>
                  <a:schemeClr val="tx1"/>
                </a:solidFill>
                <a:latin typeface="+mj-lt"/>
              </a:rPr>
              <a:t>Tidligere sykehistorie</a:t>
            </a:r>
            <a:br>
              <a:rPr lang="nb-NO" sz="1600" b="1" dirty="0" smtClean="0">
                <a:solidFill>
                  <a:schemeClr val="tx1"/>
                </a:solidFill>
                <a:latin typeface="+mj-lt"/>
              </a:rPr>
            </a:br>
            <a:endParaRPr lang="nb-NO" dirty="0" smtClean="0">
              <a:solidFill>
                <a:schemeClr val="tx1"/>
              </a:solidFill>
            </a:endParaRPr>
          </a:p>
        </p:txBody>
      </p:sp>
      <p:sp>
        <p:nvSpPr>
          <p:cNvPr id="17" name="TekstSylinder 16"/>
          <p:cNvSpPr txBox="1"/>
          <p:nvPr/>
        </p:nvSpPr>
        <p:spPr>
          <a:xfrm>
            <a:off x="459190" y="3803843"/>
            <a:ext cx="1681198" cy="1631216"/>
          </a:xfrm>
          <a:prstGeom prst="rect">
            <a:avLst/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1100" b="1" dirty="0">
                <a:solidFill>
                  <a:schemeClr val="tx1"/>
                </a:solidFill>
                <a:latin typeface="+mj-lt"/>
              </a:rPr>
              <a:t>P</a:t>
            </a:r>
            <a:r>
              <a:rPr lang="nb-NO" sz="1100" b="1" dirty="0" smtClean="0">
                <a:solidFill>
                  <a:schemeClr val="tx1"/>
                </a:solidFill>
                <a:latin typeface="+mj-lt"/>
              </a:rPr>
              <a:t>rosedyrekoder</a:t>
            </a:r>
          </a:p>
          <a:p>
            <a:endParaRPr lang="nb-NO" sz="1100" b="1" dirty="0" smtClean="0">
              <a:solidFill>
                <a:schemeClr val="tx1"/>
              </a:solidFill>
              <a:latin typeface="+mj-lt"/>
            </a:endParaRP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nb-NO" sz="1100" b="1" dirty="0" smtClean="0">
                <a:solidFill>
                  <a:schemeClr val="tx1"/>
                </a:solidFill>
                <a:latin typeface="+mj-lt"/>
              </a:rPr>
              <a:t>Manuell registrering</a:t>
            </a:r>
          </a:p>
          <a:p>
            <a:r>
              <a:rPr lang="nb-NO" sz="1100" dirty="0">
                <a:solidFill>
                  <a:schemeClr val="tx1"/>
                </a:solidFill>
                <a:latin typeface="+mj-lt"/>
              </a:rPr>
              <a:t> </a:t>
            </a:r>
            <a:r>
              <a:rPr lang="nb-NO" sz="1100" dirty="0" smtClean="0">
                <a:solidFill>
                  <a:schemeClr val="tx1"/>
                </a:solidFill>
                <a:latin typeface="+mj-lt"/>
              </a:rPr>
              <a:t> -Gjennomført før HP</a:t>
            </a:r>
          </a:p>
          <a:p>
            <a:r>
              <a:rPr lang="nb-NO" sz="1100" dirty="0" smtClean="0">
                <a:solidFill>
                  <a:schemeClr val="tx1"/>
                </a:solidFill>
                <a:latin typeface="+mj-lt"/>
              </a:rPr>
              <a:t>  -Gjennomført utenfor HP</a:t>
            </a:r>
          </a:p>
          <a:p>
            <a:endParaRPr lang="nb-NO" sz="1100" dirty="0" smtClean="0">
              <a:solidFill>
                <a:schemeClr val="tx1"/>
              </a:solidFill>
              <a:latin typeface="+mj-lt"/>
            </a:endParaRP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nb-NO" sz="1100" b="1" dirty="0" smtClean="0">
                <a:solidFill>
                  <a:schemeClr val="tx1"/>
                </a:solidFill>
                <a:latin typeface="+mj-lt"/>
              </a:rPr>
              <a:t>Automatisk registrering</a:t>
            </a:r>
            <a:endParaRPr lang="nb-NO" sz="1100" dirty="0">
              <a:solidFill>
                <a:schemeClr val="tx1"/>
              </a:solidFill>
              <a:latin typeface="+mj-lt"/>
            </a:endParaRPr>
          </a:p>
          <a:p>
            <a:r>
              <a:rPr lang="nb-NO" sz="1100" dirty="0" smtClean="0">
                <a:solidFill>
                  <a:schemeClr val="tx1"/>
                </a:solidFill>
              </a:rPr>
              <a:t>   </a:t>
            </a:r>
            <a:r>
              <a:rPr lang="nb-NO" sz="1100" dirty="0" smtClean="0">
                <a:solidFill>
                  <a:schemeClr val="tx1"/>
                </a:solidFill>
                <a:latin typeface="+mj-lt"/>
              </a:rPr>
              <a:t>-</a:t>
            </a:r>
            <a:r>
              <a:rPr lang="nb-NO" sz="1100" dirty="0">
                <a:solidFill>
                  <a:schemeClr val="tx1"/>
                </a:solidFill>
                <a:latin typeface="+mj-lt"/>
              </a:rPr>
              <a:t>Gjennomført </a:t>
            </a:r>
            <a:r>
              <a:rPr lang="nb-NO" sz="1100" dirty="0" smtClean="0">
                <a:solidFill>
                  <a:schemeClr val="tx1"/>
                </a:solidFill>
                <a:latin typeface="+mj-lt"/>
              </a:rPr>
              <a:t>i </a:t>
            </a:r>
            <a:r>
              <a:rPr lang="nb-NO" sz="1100" dirty="0">
                <a:solidFill>
                  <a:schemeClr val="tx1"/>
                </a:solidFill>
                <a:latin typeface="+mj-lt"/>
              </a:rPr>
              <a:t>HP</a:t>
            </a:r>
            <a:r>
              <a:rPr lang="nb-NO" sz="1400" dirty="0" smtClean="0">
                <a:latin typeface="+mj-lt"/>
              </a:rPr>
              <a:t/>
            </a:r>
            <a:br>
              <a:rPr lang="nb-NO" sz="1400" dirty="0" smtClean="0">
                <a:latin typeface="+mj-lt"/>
              </a:rPr>
            </a:br>
            <a:endParaRPr lang="nb-NO" sz="1200" dirty="0" smtClean="0">
              <a:latin typeface="+mj-lt"/>
            </a:endParaRPr>
          </a:p>
        </p:txBody>
      </p:sp>
      <p:sp>
        <p:nvSpPr>
          <p:cNvPr id="18" name="TekstSylinder 17"/>
          <p:cNvSpPr txBox="1"/>
          <p:nvPr/>
        </p:nvSpPr>
        <p:spPr>
          <a:xfrm>
            <a:off x="2324708" y="3814767"/>
            <a:ext cx="1807143" cy="1615827"/>
          </a:xfrm>
          <a:prstGeom prst="rect">
            <a:avLst/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1100" b="1" dirty="0" smtClean="0">
                <a:solidFill>
                  <a:schemeClr val="tx1"/>
                </a:solidFill>
                <a:latin typeface="+mj-lt"/>
              </a:rPr>
              <a:t>Diagnosekoder</a:t>
            </a:r>
          </a:p>
          <a:p>
            <a:endParaRPr lang="nb-NO" sz="1100" b="1" dirty="0" smtClean="0">
              <a:solidFill>
                <a:schemeClr val="tx1"/>
              </a:solidFill>
              <a:latin typeface="+mj-lt"/>
            </a:endParaRP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nb-NO" sz="1100" b="1" dirty="0" smtClean="0">
                <a:solidFill>
                  <a:schemeClr val="tx1"/>
                </a:solidFill>
                <a:latin typeface="+mj-lt"/>
              </a:rPr>
              <a:t>Manuell registrering</a:t>
            </a:r>
          </a:p>
          <a:p>
            <a:r>
              <a:rPr lang="nb-NO" sz="1100" dirty="0" smtClean="0">
                <a:solidFill>
                  <a:schemeClr val="tx1"/>
                </a:solidFill>
                <a:latin typeface="+mj-lt"/>
              </a:rPr>
              <a:t>  -Gjennomgått før HP</a:t>
            </a:r>
          </a:p>
          <a:p>
            <a:r>
              <a:rPr lang="nb-NO" sz="1100" dirty="0" smtClean="0">
                <a:solidFill>
                  <a:schemeClr val="tx1"/>
                </a:solidFill>
                <a:latin typeface="+mj-lt"/>
              </a:rPr>
              <a:t>  -Gjennomgått utenfor HP</a:t>
            </a:r>
          </a:p>
          <a:p>
            <a:r>
              <a:rPr lang="nb-NO" sz="1100" dirty="0" smtClean="0">
                <a:solidFill>
                  <a:schemeClr val="tx1"/>
                </a:solidFill>
                <a:latin typeface="+mj-lt"/>
              </a:rPr>
              <a:t>  -Gjennomgått i HP – legg til i medisinsk historikk og løs på Problemliste</a:t>
            </a:r>
            <a:r>
              <a:rPr lang="nb-NO" sz="1100" dirty="0" smtClean="0">
                <a:latin typeface="+mj-lt"/>
              </a:rPr>
              <a:t/>
            </a:r>
            <a:br>
              <a:rPr lang="nb-NO" sz="1100" dirty="0" smtClean="0">
                <a:latin typeface="+mj-lt"/>
              </a:rPr>
            </a:br>
            <a:endParaRPr lang="nb-NO" sz="1100" dirty="0" smtClean="0">
              <a:latin typeface="+mj-lt"/>
            </a:endParaRPr>
          </a:p>
        </p:txBody>
      </p:sp>
      <p:sp>
        <p:nvSpPr>
          <p:cNvPr id="19" name="TekstSylinder 18"/>
          <p:cNvSpPr txBox="1"/>
          <p:nvPr/>
        </p:nvSpPr>
        <p:spPr>
          <a:xfrm>
            <a:off x="4433977" y="3817198"/>
            <a:ext cx="4865298" cy="1154162"/>
          </a:xfrm>
          <a:prstGeom prst="rect">
            <a:avLst/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nb-NO" sz="1100" b="1" dirty="0" smtClean="0">
                <a:solidFill>
                  <a:schemeClr val="tx1"/>
                </a:solidFill>
                <a:latin typeface="+mj-lt"/>
              </a:rPr>
              <a:t>Diagnosekoder</a:t>
            </a:r>
          </a:p>
          <a:p>
            <a:pPr algn="ctr"/>
            <a:endParaRPr lang="nb-NO" sz="1100" b="1" dirty="0">
              <a:solidFill>
                <a:schemeClr val="tx1"/>
              </a:solidFill>
              <a:latin typeface="+mj-lt"/>
            </a:endParaRPr>
          </a:p>
          <a:p>
            <a:pPr marL="171450" indent="-171450" algn="ctr">
              <a:buFont typeface="Wingdings" panose="05000000000000000000" pitchFamily="2" charset="2"/>
              <a:buChar char="Ø"/>
            </a:pPr>
            <a:r>
              <a:rPr lang="nb-NO" sz="1100" b="1" dirty="0" smtClean="0">
                <a:solidFill>
                  <a:schemeClr val="tx1"/>
                </a:solidFill>
                <a:latin typeface="+mj-lt"/>
              </a:rPr>
              <a:t>Manuell </a:t>
            </a:r>
            <a:r>
              <a:rPr lang="nb-NO" sz="1100" b="1" dirty="0" smtClean="0">
                <a:solidFill>
                  <a:schemeClr val="tx1"/>
                </a:solidFill>
                <a:latin typeface="+mj-lt"/>
              </a:rPr>
              <a:t>registrering</a:t>
            </a:r>
          </a:p>
          <a:p>
            <a:pPr algn="ctr"/>
            <a:endParaRPr lang="nb-NO" sz="1100" b="1" dirty="0" smtClean="0">
              <a:solidFill>
                <a:schemeClr val="tx1"/>
              </a:solidFill>
              <a:latin typeface="+mj-lt"/>
            </a:endParaRPr>
          </a:p>
          <a:p>
            <a:pPr marL="171450" indent="-171450" algn="ctr">
              <a:buFont typeface="Wingdings" panose="05000000000000000000" pitchFamily="2" charset="2"/>
              <a:buChar char="Ø"/>
            </a:pPr>
            <a:r>
              <a:rPr lang="nb-NO" sz="1100" b="1" dirty="0" smtClean="0">
                <a:solidFill>
                  <a:schemeClr val="tx1"/>
                </a:solidFill>
                <a:latin typeface="+mj-lt"/>
              </a:rPr>
              <a:t>Krever vedlikehold</a:t>
            </a:r>
          </a:p>
          <a:p>
            <a:endParaRPr lang="nb-NO" sz="1400" dirty="0">
              <a:latin typeface="+mj-lt"/>
            </a:endParaRPr>
          </a:p>
        </p:txBody>
      </p:sp>
      <p:sp>
        <p:nvSpPr>
          <p:cNvPr id="20" name="TekstSylinder 19"/>
          <p:cNvSpPr txBox="1"/>
          <p:nvPr/>
        </p:nvSpPr>
        <p:spPr>
          <a:xfrm>
            <a:off x="9954902" y="1987600"/>
            <a:ext cx="2107570" cy="52322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nb-NO" sz="1400" dirty="0" smtClean="0">
                <a:latin typeface="+mj-lt"/>
              </a:rPr>
              <a:t>Aktuelle operasjoner</a:t>
            </a:r>
          </a:p>
          <a:p>
            <a:pPr algn="ctr"/>
            <a:endParaRPr lang="nb-NO" sz="1400" dirty="0" smtClean="0">
              <a:latin typeface="+mj-lt"/>
            </a:endParaRPr>
          </a:p>
        </p:txBody>
      </p:sp>
      <p:sp>
        <p:nvSpPr>
          <p:cNvPr id="23" name="TekstSylinder 22"/>
          <p:cNvSpPr txBox="1"/>
          <p:nvPr/>
        </p:nvSpPr>
        <p:spPr>
          <a:xfrm>
            <a:off x="9779781" y="3814767"/>
            <a:ext cx="2282692" cy="1154162"/>
          </a:xfrm>
          <a:prstGeom prst="rect">
            <a:avLst/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1100" b="1" dirty="0" smtClean="0">
                <a:solidFill>
                  <a:schemeClr val="tx1"/>
                </a:solidFill>
                <a:latin typeface="+mj-lt"/>
              </a:rPr>
              <a:t>Prosedyrekoder – MÅ knyttes til diagnosekode</a:t>
            </a:r>
          </a:p>
          <a:p>
            <a:endParaRPr lang="nb-NO" sz="1100" dirty="0" smtClean="0">
              <a:solidFill>
                <a:schemeClr val="tx1"/>
              </a:solidFill>
              <a:latin typeface="+mj-lt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1100" b="1" dirty="0" smtClean="0">
                <a:solidFill>
                  <a:schemeClr val="tx1"/>
                </a:solidFill>
                <a:latin typeface="+mj-lt"/>
              </a:rPr>
              <a:t>Legger seg til kirurgisk</a:t>
            </a:r>
            <a:r>
              <a:rPr lang="nb-NO" sz="1100" b="1" dirty="0">
                <a:solidFill>
                  <a:schemeClr val="tx1"/>
                </a:solidFill>
                <a:latin typeface="+mj-lt"/>
              </a:rPr>
              <a:t> </a:t>
            </a:r>
            <a:r>
              <a:rPr lang="nb-NO" sz="1100" b="1" dirty="0" smtClean="0">
                <a:solidFill>
                  <a:schemeClr val="tx1"/>
                </a:solidFill>
                <a:latin typeface="+mj-lt"/>
              </a:rPr>
              <a:t>historikk automatisk</a:t>
            </a:r>
          </a:p>
          <a:p>
            <a:endParaRPr lang="nb-NO" sz="1400" dirty="0">
              <a:latin typeface="+mj-lt"/>
            </a:endParaRPr>
          </a:p>
        </p:txBody>
      </p:sp>
      <p:cxnSp>
        <p:nvCxnSpPr>
          <p:cNvPr id="25" name="Rett linje 24"/>
          <p:cNvCxnSpPr/>
          <p:nvPr/>
        </p:nvCxnSpPr>
        <p:spPr>
          <a:xfrm>
            <a:off x="1299788" y="1660087"/>
            <a:ext cx="7491661" cy="9459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8" name="Rett linje 27"/>
          <p:cNvCxnSpPr/>
          <p:nvPr/>
        </p:nvCxnSpPr>
        <p:spPr>
          <a:xfrm flipH="1">
            <a:off x="5050231" y="1335017"/>
            <a:ext cx="1" cy="31805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9" name="Rett linje 28"/>
          <p:cNvCxnSpPr/>
          <p:nvPr/>
        </p:nvCxnSpPr>
        <p:spPr>
          <a:xfrm flipH="1">
            <a:off x="1299788" y="1661308"/>
            <a:ext cx="1" cy="31805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0" name="Rett linje 29"/>
          <p:cNvCxnSpPr/>
          <p:nvPr/>
        </p:nvCxnSpPr>
        <p:spPr>
          <a:xfrm flipH="1">
            <a:off x="3109660" y="1669546"/>
            <a:ext cx="1" cy="31805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1" name="Rett linje 30"/>
          <p:cNvCxnSpPr/>
          <p:nvPr/>
        </p:nvCxnSpPr>
        <p:spPr>
          <a:xfrm flipH="1">
            <a:off x="5050231" y="1669546"/>
            <a:ext cx="1" cy="31805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2" name="Rett linje 31"/>
          <p:cNvCxnSpPr/>
          <p:nvPr/>
        </p:nvCxnSpPr>
        <p:spPr>
          <a:xfrm flipH="1">
            <a:off x="6846801" y="1669546"/>
            <a:ext cx="1" cy="31805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3" name="Rett linje 32"/>
          <p:cNvCxnSpPr/>
          <p:nvPr/>
        </p:nvCxnSpPr>
        <p:spPr>
          <a:xfrm flipH="1">
            <a:off x="8791449" y="1669546"/>
            <a:ext cx="1" cy="31805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6" name="Rett pilkobling 35"/>
          <p:cNvCxnSpPr>
            <a:stCxn id="5" idx="2"/>
          </p:cNvCxnSpPr>
          <p:nvPr/>
        </p:nvCxnSpPr>
        <p:spPr>
          <a:xfrm>
            <a:off x="1299788" y="2498676"/>
            <a:ext cx="0" cy="72095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8" name="Rett pilkobling 37"/>
          <p:cNvCxnSpPr/>
          <p:nvPr/>
        </p:nvCxnSpPr>
        <p:spPr>
          <a:xfrm>
            <a:off x="3109660" y="2510821"/>
            <a:ext cx="0" cy="72095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9" name="Rett pilkobling 38"/>
          <p:cNvCxnSpPr/>
          <p:nvPr/>
        </p:nvCxnSpPr>
        <p:spPr>
          <a:xfrm>
            <a:off x="5049029" y="2510821"/>
            <a:ext cx="0" cy="72095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0" name="Rett pilkobling 39"/>
          <p:cNvCxnSpPr/>
          <p:nvPr/>
        </p:nvCxnSpPr>
        <p:spPr>
          <a:xfrm>
            <a:off x="6846801" y="2510821"/>
            <a:ext cx="0" cy="72095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1" name="Rett pilkobling 40"/>
          <p:cNvCxnSpPr>
            <a:stCxn id="9" idx="2"/>
          </p:cNvCxnSpPr>
          <p:nvPr/>
        </p:nvCxnSpPr>
        <p:spPr>
          <a:xfrm flipH="1">
            <a:off x="8769319" y="2512030"/>
            <a:ext cx="5271" cy="70760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4" name="Rett pilkobling 33"/>
          <p:cNvCxnSpPr>
            <a:endCxn id="23" idx="0"/>
          </p:cNvCxnSpPr>
          <p:nvPr/>
        </p:nvCxnSpPr>
        <p:spPr>
          <a:xfrm>
            <a:off x="10921127" y="2509600"/>
            <a:ext cx="0" cy="130516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5" name="Rett linje 34"/>
          <p:cNvCxnSpPr>
            <a:stCxn id="23" idx="2"/>
          </p:cNvCxnSpPr>
          <p:nvPr/>
        </p:nvCxnSpPr>
        <p:spPr>
          <a:xfrm>
            <a:off x="10921127" y="4968929"/>
            <a:ext cx="5683" cy="1052309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7" name="Rett pilkobling 36"/>
          <p:cNvCxnSpPr/>
          <p:nvPr/>
        </p:nvCxnSpPr>
        <p:spPr>
          <a:xfrm flipH="1" flipV="1">
            <a:off x="1299789" y="5430594"/>
            <a:ext cx="9621338" cy="59064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2" name="Rett pilkobling 41"/>
          <p:cNvCxnSpPr/>
          <p:nvPr/>
        </p:nvCxnSpPr>
        <p:spPr>
          <a:xfrm flipH="1">
            <a:off x="7443244" y="3952808"/>
            <a:ext cx="2336536" cy="1482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39037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Sylinder 4"/>
          <p:cNvSpPr txBox="1"/>
          <p:nvPr/>
        </p:nvSpPr>
        <p:spPr>
          <a:xfrm>
            <a:off x="3793445" y="296479"/>
            <a:ext cx="2257167" cy="892552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67000"/>
                </a:schemeClr>
              </a:gs>
              <a:gs pos="48000">
                <a:schemeClr val="accent3">
                  <a:lumMod val="97000"/>
                  <a:lumOff val="3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nb-NO" dirty="0" smtClean="0"/>
              <a:t/>
            </a:r>
            <a:br>
              <a:rPr lang="nb-NO" dirty="0" smtClean="0"/>
            </a:br>
            <a:r>
              <a:rPr lang="nb-NO" sz="1600" b="1" dirty="0" smtClean="0">
                <a:solidFill>
                  <a:schemeClr val="tx1"/>
                </a:solidFill>
                <a:latin typeface="+mj-lt"/>
              </a:rPr>
              <a:t>Koding</a:t>
            </a:r>
            <a:br>
              <a:rPr lang="nb-NO" sz="1600" b="1" dirty="0" smtClean="0">
                <a:solidFill>
                  <a:schemeClr val="tx1"/>
                </a:solidFill>
                <a:latin typeface="+mj-lt"/>
              </a:rPr>
            </a:br>
            <a:endParaRPr lang="nb-NO" dirty="0" smtClean="0">
              <a:solidFill>
                <a:schemeClr val="tx1"/>
              </a:solidFill>
            </a:endParaRPr>
          </a:p>
        </p:txBody>
      </p:sp>
      <p:cxnSp>
        <p:nvCxnSpPr>
          <p:cNvPr id="6" name="Rett linje 5"/>
          <p:cNvCxnSpPr/>
          <p:nvPr/>
        </p:nvCxnSpPr>
        <p:spPr>
          <a:xfrm flipH="1">
            <a:off x="4881157" y="1408670"/>
            <a:ext cx="40871" cy="4742748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9" name="TekstSylinder 8"/>
          <p:cNvSpPr txBox="1"/>
          <p:nvPr/>
        </p:nvSpPr>
        <p:spPr>
          <a:xfrm>
            <a:off x="1499020" y="1662654"/>
            <a:ext cx="1929785" cy="52322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nb-NO" sz="1400" dirty="0" smtClean="0">
                <a:latin typeface="+mj-lt"/>
              </a:rPr>
              <a:t>Poliklinikk / Dagopphold</a:t>
            </a:r>
            <a:br>
              <a:rPr lang="nb-NO" sz="1400" dirty="0" smtClean="0">
                <a:latin typeface="+mj-lt"/>
              </a:rPr>
            </a:br>
            <a:endParaRPr lang="nb-NO" sz="1400" dirty="0" smtClean="0">
              <a:latin typeface="+mj-lt"/>
            </a:endParaRPr>
          </a:p>
        </p:txBody>
      </p:sp>
      <p:sp>
        <p:nvSpPr>
          <p:cNvPr id="10" name="TekstSylinder 9"/>
          <p:cNvSpPr txBox="1"/>
          <p:nvPr/>
        </p:nvSpPr>
        <p:spPr>
          <a:xfrm>
            <a:off x="333554" y="2364024"/>
            <a:ext cx="1929785" cy="73866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nb-NO" sz="1400" dirty="0" smtClean="0">
                <a:latin typeface="+mj-lt"/>
              </a:rPr>
              <a:t>Besøksdiagnose/</a:t>
            </a:r>
            <a:br>
              <a:rPr lang="nb-NO" sz="1400" dirty="0" smtClean="0">
                <a:latin typeface="+mj-lt"/>
              </a:rPr>
            </a:br>
            <a:r>
              <a:rPr lang="nb-NO" sz="1400" dirty="0" smtClean="0">
                <a:latin typeface="+mj-lt"/>
              </a:rPr>
              <a:t>Arbeidsdiagnose</a:t>
            </a:r>
            <a:br>
              <a:rPr lang="nb-NO" sz="1400" dirty="0" smtClean="0">
                <a:latin typeface="+mj-lt"/>
              </a:rPr>
            </a:br>
            <a:endParaRPr lang="nb-NO" sz="1400" dirty="0" smtClean="0">
              <a:latin typeface="+mj-lt"/>
            </a:endParaRPr>
          </a:p>
        </p:txBody>
      </p:sp>
      <p:sp>
        <p:nvSpPr>
          <p:cNvPr id="11" name="TekstSylinder 10"/>
          <p:cNvSpPr txBox="1"/>
          <p:nvPr/>
        </p:nvSpPr>
        <p:spPr>
          <a:xfrm>
            <a:off x="2627791" y="2364024"/>
            <a:ext cx="1929785" cy="73866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nb-NO" sz="1400" dirty="0" smtClean="0">
                <a:latin typeface="+mj-lt"/>
              </a:rPr>
              <a:t>Takst og Prosedyre</a:t>
            </a:r>
            <a:br>
              <a:rPr lang="nb-NO" sz="1400" dirty="0" smtClean="0">
                <a:latin typeface="+mj-lt"/>
              </a:rPr>
            </a:br>
            <a:endParaRPr lang="nb-NO" sz="1400" dirty="0" smtClean="0">
              <a:latin typeface="+mj-lt"/>
            </a:endParaRPr>
          </a:p>
          <a:p>
            <a:pPr algn="ctr"/>
            <a:endParaRPr lang="nb-NO" sz="1400" dirty="0" smtClean="0">
              <a:latin typeface="+mj-lt"/>
            </a:endParaRPr>
          </a:p>
        </p:txBody>
      </p:sp>
      <p:sp>
        <p:nvSpPr>
          <p:cNvPr id="12" name="TekstSylinder 11"/>
          <p:cNvSpPr txBox="1"/>
          <p:nvPr/>
        </p:nvSpPr>
        <p:spPr>
          <a:xfrm>
            <a:off x="333553" y="3180711"/>
            <a:ext cx="1929785" cy="1800493"/>
          </a:xfrm>
          <a:prstGeom prst="rect">
            <a:avLst/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1100" b="1" dirty="0" smtClean="0">
                <a:solidFill>
                  <a:schemeClr val="tx1"/>
                </a:solidFill>
                <a:latin typeface="+mj-lt"/>
              </a:rPr>
              <a:t>Diagnosekoder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nb-NO" sz="1100" b="1" dirty="0">
              <a:solidFill>
                <a:schemeClr val="tx1"/>
              </a:solidFill>
              <a:latin typeface="+mj-lt"/>
            </a:endParaRP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nb-NO" sz="1100" u="sng" dirty="0" smtClean="0">
                <a:solidFill>
                  <a:schemeClr val="tx1"/>
                </a:solidFill>
                <a:latin typeface="+mj-lt"/>
              </a:rPr>
              <a:t>Påkrevd dokumentasjon</a:t>
            </a:r>
          </a:p>
          <a:p>
            <a:endParaRPr lang="nb-NO" sz="1100" b="1" dirty="0">
              <a:solidFill>
                <a:schemeClr val="tx1"/>
              </a:solidFill>
              <a:latin typeface="+mj-lt"/>
            </a:endParaRP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nb-NO" sz="1100" dirty="0" smtClean="0">
                <a:solidFill>
                  <a:schemeClr val="tx1"/>
                </a:solidFill>
                <a:latin typeface="+mj-lt"/>
              </a:rPr>
              <a:t>Kan hentes fra Problemliste (Problemer)</a:t>
            </a:r>
          </a:p>
          <a:p>
            <a:endParaRPr lang="nb-NO" sz="1100" dirty="0" smtClean="0">
              <a:solidFill>
                <a:schemeClr val="tx1"/>
              </a:solidFill>
              <a:latin typeface="+mj-lt"/>
            </a:endParaRP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nb-NO" sz="1100" dirty="0" smtClean="0">
                <a:solidFill>
                  <a:schemeClr val="tx1"/>
                </a:solidFill>
                <a:latin typeface="+mj-lt"/>
              </a:rPr>
              <a:t>Kan legges til på Problemliste</a:t>
            </a:r>
          </a:p>
          <a:p>
            <a:endParaRPr lang="nb-NO" sz="1200" dirty="0" smtClean="0">
              <a:latin typeface="+mj-lt"/>
            </a:endParaRPr>
          </a:p>
        </p:txBody>
      </p:sp>
      <p:sp>
        <p:nvSpPr>
          <p:cNvPr id="13" name="TekstSylinder 12"/>
          <p:cNvSpPr txBox="1"/>
          <p:nvPr/>
        </p:nvSpPr>
        <p:spPr>
          <a:xfrm>
            <a:off x="2636223" y="3165242"/>
            <a:ext cx="1929785" cy="2139047"/>
          </a:xfrm>
          <a:prstGeom prst="rect">
            <a:avLst/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1100" b="1" dirty="0" smtClean="0">
                <a:solidFill>
                  <a:schemeClr val="tx1"/>
                </a:solidFill>
                <a:latin typeface="+mj-lt"/>
              </a:rPr>
              <a:t>Takster/prosedyrekoder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nb-NO" sz="1100" b="1" dirty="0" smtClean="0">
              <a:solidFill>
                <a:schemeClr val="tx1"/>
              </a:solidFill>
              <a:latin typeface="+mj-lt"/>
            </a:endParaRP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nb-NO" sz="1100" u="sng" dirty="0" smtClean="0">
                <a:solidFill>
                  <a:schemeClr val="tx1"/>
                </a:solidFill>
                <a:latin typeface="+mj-lt"/>
              </a:rPr>
              <a:t>Påkrevd dokumentasjon</a:t>
            </a:r>
          </a:p>
          <a:p>
            <a:endParaRPr lang="nb-NO" sz="1100" dirty="0">
              <a:solidFill>
                <a:schemeClr val="tx1"/>
              </a:solidFill>
              <a:latin typeface="+mj-lt"/>
            </a:endParaRP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nb-NO" sz="1100" dirty="0">
                <a:solidFill>
                  <a:schemeClr val="tx1"/>
                </a:solidFill>
                <a:latin typeface="+mj-lt"/>
              </a:rPr>
              <a:t>Besøkstakst «poliklinisk helsehjelp» registreres automatisk ved </a:t>
            </a:r>
            <a:r>
              <a:rPr lang="nb-NO" sz="1100" dirty="0" smtClean="0">
                <a:solidFill>
                  <a:schemeClr val="tx1"/>
                </a:solidFill>
                <a:latin typeface="+mj-lt"/>
              </a:rPr>
              <a:t>innsjekk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endParaRPr lang="nb-NO" sz="1100" dirty="0">
              <a:solidFill>
                <a:schemeClr val="tx1"/>
              </a:solidFill>
              <a:latin typeface="+mj-lt"/>
            </a:endParaRP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nb-NO" sz="1100" dirty="0" smtClean="0">
                <a:solidFill>
                  <a:schemeClr val="tx1"/>
                </a:solidFill>
                <a:latin typeface="+mj-lt"/>
              </a:rPr>
              <a:t>Takster/prosedyrer trenger ikke tilknytning til diagnosekode</a:t>
            </a:r>
            <a:r>
              <a:rPr lang="nb-NO" sz="1400" dirty="0" smtClean="0">
                <a:latin typeface="+mj-lt"/>
              </a:rPr>
              <a:t/>
            </a:r>
            <a:br>
              <a:rPr lang="nb-NO" sz="1400" dirty="0" smtClean="0">
                <a:latin typeface="+mj-lt"/>
              </a:rPr>
            </a:br>
            <a:endParaRPr lang="nb-NO" sz="1200" dirty="0" smtClean="0">
              <a:latin typeface="+mj-lt"/>
            </a:endParaRPr>
          </a:p>
        </p:txBody>
      </p:sp>
      <p:sp>
        <p:nvSpPr>
          <p:cNvPr id="15" name="TekstSylinder 14"/>
          <p:cNvSpPr txBox="1"/>
          <p:nvPr/>
        </p:nvSpPr>
        <p:spPr>
          <a:xfrm>
            <a:off x="6497392" y="1668784"/>
            <a:ext cx="1929785" cy="52322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nb-NO" sz="1400" dirty="0" smtClean="0">
                <a:latin typeface="+mj-lt"/>
              </a:rPr>
              <a:t>Innleggelse og Utskrivning</a:t>
            </a:r>
            <a:endParaRPr lang="nb-NO" sz="1400" dirty="0" smtClean="0">
              <a:latin typeface="+mj-lt"/>
            </a:endParaRPr>
          </a:p>
        </p:txBody>
      </p:sp>
      <p:sp>
        <p:nvSpPr>
          <p:cNvPr id="18" name="TekstSylinder 17"/>
          <p:cNvSpPr txBox="1"/>
          <p:nvPr/>
        </p:nvSpPr>
        <p:spPr>
          <a:xfrm>
            <a:off x="5236317" y="2385263"/>
            <a:ext cx="1929785" cy="73866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nb-NO" sz="1400" dirty="0" smtClean="0">
                <a:latin typeface="+mj-lt"/>
              </a:rPr>
              <a:t>Problemliste</a:t>
            </a:r>
            <a:br>
              <a:rPr lang="nb-NO" sz="1400" dirty="0" smtClean="0">
                <a:latin typeface="+mj-lt"/>
              </a:rPr>
            </a:br>
            <a:endParaRPr lang="nb-NO" sz="1400" dirty="0" smtClean="0">
              <a:latin typeface="+mj-lt"/>
            </a:endParaRPr>
          </a:p>
          <a:p>
            <a:pPr algn="ctr"/>
            <a:endParaRPr lang="nb-NO" sz="1400" dirty="0" smtClean="0">
              <a:latin typeface="+mj-lt"/>
            </a:endParaRPr>
          </a:p>
        </p:txBody>
      </p:sp>
      <p:sp>
        <p:nvSpPr>
          <p:cNvPr id="19" name="TekstSylinder 18"/>
          <p:cNvSpPr txBox="1"/>
          <p:nvPr/>
        </p:nvSpPr>
        <p:spPr>
          <a:xfrm>
            <a:off x="7462283" y="2370226"/>
            <a:ext cx="1929785" cy="73866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nb-NO" sz="1400" dirty="0">
                <a:latin typeface="+mj-lt"/>
              </a:rPr>
              <a:t>Oppgjørskonto </a:t>
            </a:r>
            <a:r>
              <a:rPr lang="nb-NO" sz="1400" dirty="0" smtClean="0">
                <a:latin typeface="+mj-lt"/>
              </a:rPr>
              <a:t>og</a:t>
            </a:r>
            <a:endParaRPr lang="nb-NO" sz="1400" dirty="0">
              <a:latin typeface="+mj-lt"/>
            </a:endParaRPr>
          </a:p>
          <a:p>
            <a:pPr algn="ctr"/>
            <a:r>
              <a:rPr lang="nb-NO" sz="1400" dirty="0" smtClean="0">
                <a:latin typeface="+mj-lt"/>
              </a:rPr>
              <a:t>Primært problem </a:t>
            </a:r>
          </a:p>
          <a:p>
            <a:pPr algn="ctr"/>
            <a:r>
              <a:rPr lang="nb-NO" sz="1400" dirty="0" smtClean="0">
                <a:latin typeface="+mj-lt"/>
              </a:rPr>
              <a:t>(= Hoveddiagnose)</a:t>
            </a:r>
          </a:p>
        </p:txBody>
      </p:sp>
      <p:sp>
        <p:nvSpPr>
          <p:cNvPr id="20" name="TekstSylinder 19"/>
          <p:cNvSpPr txBox="1"/>
          <p:nvPr/>
        </p:nvSpPr>
        <p:spPr>
          <a:xfrm>
            <a:off x="7462283" y="3191691"/>
            <a:ext cx="1929785" cy="2292935"/>
          </a:xfrm>
          <a:prstGeom prst="rect">
            <a:avLst/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1100" b="1" dirty="0" smtClean="0">
                <a:solidFill>
                  <a:schemeClr val="tx1"/>
                </a:solidFill>
                <a:latin typeface="+mj-lt"/>
              </a:rPr>
              <a:t>Oppgjørskonto </a:t>
            </a:r>
          </a:p>
          <a:p>
            <a:endParaRPr lang="nb-NO" sz="1100" b="1" dirty="0">
              <a:solidFill>
                <a:schemeClr val="tx1"/>
              </a:solidFill>
              <a:latin typeface="+mj-lt"/>
            </a:endParaRP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nb-NO" sz="1100" dirty="0">
                <a:solidFill>
                  <a:schemeClr val="tx1"/>
                </a:solidFill>
                <a:latin typeface="+mj-lt"/>
              </a:rPr>
              <a:t>Diagnosekoder som vises på Oppgjørskonto blir med i epikrisemelding – </a:t>
            </a:r>
            <a:r>
              <a:rPr lang="nb-NO" sz="1100" b="1" u="sng" dirty="0">
                <a:solidFill>
                  <a:schemeClr val="tx1"/>
                </a:solidFill>
                <a:latin typeface="+mj-lt"/>
              </a:rPr>
              <a:t>IKKE ALT FRA </a:t>
            </a:r>
            <a:r>
              <a:rPr lang="nb-NO" sz="1100" b="1" u="sng" dirty="0" smtClean="0">
                <a:solidFill>
                  <a:schemeClr val="tx1"/>
                </a:solidFill>
                <a:latin typeface="+mj-lt"/>
              </a:rPr>
              <a:t>PROBLEMLISTE</a:t>
            </a:r>
          </a:p>
          <a:p>
            <a:endParaRPr lang="nb-NO" sz="1100" b="1" dirty="0" smtClean="0">
              <a:solidFill>
                <a:schemeClr val="tx1"/>
              </a:solidFill>
              <a:latin typeface="+mj-lt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nb-NO" sz="1100" b="1" dirty="0" smtClean="0">
              <a:solidFill>
                <a:schemeClr val="tx1"/>
              </a:solidFill>
              <a:latin typeface="+mj-lt"/>
            </a:endParaRPr>
          </a:p>
          <a:p>
            <a:r>
              <a:rPr lang="nb-NO" sz="1100" b="1" dirty="0">
                <a:solidFill>
                  <a:schemeClr val="tx1"/>
                </a:solidFill>
                <a:latin typeface="+mj-lt"/>
              </a:rPr>
              <a:t> </a:t>
            </a:r>
            <a:r>
              <a:rPr lang="nb-NO" sz="1100" b="1" dirty="0" smtClean="0">
                <a:solidFill>
                  <a:schemeClr val="tx1"/>
                </a:solidFill>
                <a:latin typeface="+mj-lt"/>
              </a:rPr>
              <a:t>       Primært problem</a:t>
            </a:r>
          </a:p>
          <a:p>
            <a:endParaRPr lang="nb-NO" sz="1100" b="1" dirty="0" smtClean="0">
              <a:solidFill>
                <a:schemeClr val="tx1"/>
              </a:solidFill>
              <a:latin typeface="+mj-lt"/>
            </a:endParaRP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nb-NO" sz="1100" u="sng" dirty="0" smtClean="0">
                <a:solidFill>
                  <a:schemeClr val="tx1"/>
                </a:solidFill>
              </a:rPr>
              <a:t>Påkrevd dokumentasjon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nb-NO" sz="1100" dirty="0">
                <a:solidFill>
                  <a:schemeClr val="tx1"/>
                </a:solidFill>
              </a:rPr>
              <a:t>Diamant indikerer primært </a:t>
            </a:r>
            <a:r>
              <a:rPr lang="nb-NO" sz="1100" dirty="0" smtClean="0">
                <a:solidFill>
                  <a:schemeClr val="tx1"/>
                </a:solidFill>
              </a:rPr>
              <a:t>problem</a:t>
            </a:r>
            <a:endParaRPr lang="nb-NO" sz="11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22" name="TekstSylinder 21"/>
          <p:cNvSpPr txBox="1"/>
          <p:nvPr/>
        </p:nvSpPr>
        <p:spPr>
          <a:xfrm>
            <a:off x="9688250" y="2385263"/>
            <a:ext cx="2195424" cy="52322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b-NO" sz="1400" dirty="0" smtClean="0">
                <a:latin typeface="+mj-lt"/>
              </a:rPr>
              <a:t>Vedlikehold av Problemliste</a:t>
            </a:r>
          </a:p>
          <a:p>
            <a:endParaRPr lang="nb-NO" sz="1400" dirty="0" smtClean="0">
              <a:latin typeface="+mj-lt"/>
            </a:endParaRPr>
          </a:p>
        </p:txBody>
      </p:sp>
      <p:sp>
        <p:nvSpPr>
          <p:cNvPr id="23" name="TekstSylinder 22"/>
          <p:cNvSpPr txBox="1"/>
          <p:nvPr/>
        </p:nvSpPr>
        <p:spPr>
          <a:xfrm>
            <a:off x="9688250" y="3069723"/>
            <a:ext cx="2195424" cy="3477875"/>
          </a:xfrm>
          <a:prstGeom prst="rect">
            <a:avLst/>
          </a:prstGeom>
          <a:solidFill>
            <a:schemeClr val="accent4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1100" b="1" dirty="0" smtClean="0">
                <a:solidFill>
                  <a:schemeClr val="tx1"/>
                </a:solidFill>
                <a:latin typeface="+mj-lt"/>
              </a:rPr>
              <a:t>Diagnosekoder med gul bakgrunn –  Velg om diagnose beholdes på Problemliste eller fjernes</a:t>
            </a:r>
          </a:p>
          <a:p>
            <a:endParaRPr lang="nb-NO" sz="1100" b="1" u="sng" dirty="0">
              <a:solidFill>
                <a:schemeClr val="tx1"/>
              </a:solidFill>
              <a:latin typeface="+mj-lt"/>
            </a:endParaRP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nb-NO" sz="1100" b="1" u="sng" dirty="0" smtClean="0">
                <a:solidFill>
                  <a:schemeClr val="tx1"/>
                </a:solidFill>
                <a:latin typeface="+mj-lt"/>
              </a:rPr>
              <a:t>Aktiv (Behold): </a:t>
            </a:r>
            <a:r>
              <a:rPr lang="nb-NO" sz="1100" dirty="0" smtClean="0">
                <a:solidFill>
                  <a:schemeClr val="tx1"/>
                </a:solidFill>
                <a:latin typeface="+mj-lt"/>
              </a:rPr>
              <a:t>Pågår etter utskrivning, ikke ferdigbehandlet, kronisk, følgetilstand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endParaRPr lang="nb-NO" sz="1100" dirty="0" smtClean="0">
              <a:solidFill>
                <a:schemeClr val="tx1"/>
              </a:solidFill>
              <a:latin typeface="+mj-lt"/>
            </a:endParaRP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nb-NO" sz="1100" b="1" u="sng" dirty="0" smtClean="0">
                <a:solidFill>
                  <a:schemeClr val="tx1"/>
                </a:solidFill>
                <a:latin typeface="+mj-lt"/>
              </a:rPr>
              <a:t>Løs (Fjern): </a:t>
            </a:r>
            <a:r>
              <a:rPr lang="nb-NO" sz="1100" dirty="0" smtClean="0">
                <a:solidFill>
                  <a:schemeClr val="tx1"/>
                </a:solidFill>
                <a:latin typeface="+mj-lt"/>
              </a:rPr>
              <a:t>Ferdigbehandlet, førstegangs problem, ikke relevant til medisinsk historikk, legger seg under </a:t>
            </a:r>
            <a:r>
              <a:rPr lang="nb-NO" sz="1100" u="sng" dirty="0" smtClean="0">
                <a:solidFill>
                  <a:schemeClr val="tx1"/>
                </a:solidFill>
                <a:latin typeface="+mj-lt"/>
              </a:rPr>
              <a:t>Tidligere problemer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endParaRPr lang="nb-NO" sz="1100" dirty="0" smtClean="0">
              <a:solidFill>
                <a:schemeClr val="tx1"/>
              </a:solidFill>
              <a:latin typeface="+mj-lt"/>
            </a:endParaRP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nb-NO" sz="1100" b="1" u="sng" dirty="0" smtClean="0">
                <a:solidFill>
                  <a:schemeClr val="tx1"/>
                </a:solidFill>
                <a:latin typeface="+mj-lt"/>
              </a:rPr>
              <a:t>Legg til i </a:t>
            </a:r>
            <a:r>
              <a:rPr lang="nb-NO" sz="1100" b="1" u="sng" dirty="0">
                <a:solidFill>
                  <a:schemeClr val="tx1"/>
                </a:solidFill>
                <a:latin typeface="+mj-lt"/>
              </a:rPr>
              <a:t>medisinsk </a:t>
            </a:r>
            <a:r>
              <a:rPr lang="nb-NO" sz="1100" b="1" u="sng" dirty="0" smtClean="0">
                <a:solidFill>
                  <a:schemeClr val="tx1"/>
                </a:solidFill>
                <a:latin typeface="+mj-lt"/>
              </a:rPr>
              <a:t>historikk og løs (Fjern): </a:t>
            </a:r>
            <a:r>
              <a:rPr lang="nb-NO" sz="1100" dirty="0" smtClean="0">
                <a:solidFill>
                  <a:schemeClr val="tx1"/>
                </a:solidFill>
                <a:latin typeface="+mj-lt"/>
              </a:rPr>
              <a:t>Ferdigbehandlet, relevant medisinsk historikk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endParaRPr lang="nb-NO" sz="1100" dirty="0">
              <a:solidFill>
                <a:schemeClr val="tx1"/>
              </a:solidFill>
              <a:latin typeface="+mj-lt"/>
            </a:endParaRPr>
          </a:p>
        </p:txBody>
      </p:sp>
      <p:cxnSp>
        <p:nvCxnSpPr>
          <p:cNvPr id="43" name="Rett pilkobling 42"/>
          <p:cNvCxnSpPr/>
          <p:nvPr/>
        </p:nvCxnSpPr>
        <p:spPr>
          <a:xfrm flipH="1">
            <a:off x="2856452" y="6214395"/>
            <a:ext cx="6831798" cy="298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8" name="TekstSylinder 47"/>
          <p:cNvSpPr txBox="1"/>
          <p:nvPr/>
        </p:nvSpPr>
        <p:spPr>
          <a:xfrm>
            <a:off x="560945" y="5952785"/>
            <a:ext cx="2295507" cy="523220"/>
          </a:xfrm>
          <a:prstGeom prst="rect">
            <a:avLst/>
          </a:prstGeom>
          <a:solidFill>
            <a:srgbClr val="00206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b-NO" sz="1400" dirty="0" smtClean="0">
                <a:solidFill>
                  <a:schemeClr val="bg1"/>
                </a:solidFill>
              </a:rPr>
              <a:t>Vedlikehold av Problemliste er viktig på poliklinikk også!</a:t>
            </a:r>
            <a:endParaRPr lang="nb-NO" sz="1400" dirty="0">
              <a:solidFill>
                <a:schemeClr val="bg1"/>
              </a:solidFill>
            </a:endParaRPr>
          </a:p>
        </p:txBody>
      </p:sp>
      <p:sp>
        <p:nvSpPr>
          <p:cNvPr id="30" name="TekstSylinder 29"/>
          <p:cNvSpPr txBox="1"/>
          <p:nvPr/>
        </p:nvSpPr>
        <p:spPr>
          <a:xfrm>
            <a:off x="5236316" y="3175864"/>
            <a:ext cx="1929785" cy="2462213"/>
          </a:xfrm>
          <a:prstGeom prst="rect">
            <a:avLst/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1100" b="1" dirty="0" smtClean="0">
                <a:solidFill>
                  <a:schemeClr val="tx1"/>
                </a:solidFill>
                <a:latin typeface="+mj-lt"/>
              </a:rPr>
              <a:t>Relevante diagnosekoder velges fra Problemliste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nb-NO" sz="1100" b="1" dirty="0">
              <a:solidFill>
                <a:schemeClr val="tx1"/>
              </a:solidFill>
              <a:latin typeface="+mj-lt"/>
            </a:endParaRP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nb-NO" sz="1100" u="sng" dirty="0" smtClean="0">
                <a:solidFill>
                  <a:schemeClr val="tx1"/>
                </a:solidFill>
                <a:latin typeface="+mj-lt"/>
              </a:rPr>
              <a:t>Påkrevd dokumentasjon</a:t>
            </a:r>
          </a:p>
          <a:p>
            <a:endParaRPr lang="nb-NO" sz="1100" b="1" dirty="0">
              <a:solidFill>
                <a:schemeClr val="tx1"/>
              </a:solidFill>
              <a:latin typeface="+mj-lt"/>
            </a:endParaRP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nb-NO" sz="1100" dirty="0" smtClean="0">
                <a:solidFill>
                  <a:schemeClr val="tx1"/>
                </a:solidFill>
                <a:latin typeface="+mj-lt"/>
              </a:rPr>
              <a:t>Velg </a:t>
            </a:r>
          </a:p>
          <a:p>
            <a:endParaRPr lang="nb-NO" sz="1100" dirty="0" smtClean="0">
              <a:solidFill>
                <a:schemeClr val="tx1"/>
              </a:solidFill>
              <a:latin typeface="+mj-lt"/>
            </a:endParaRP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nb-NO" sz="1100" dirty="0" smtClean="0">
                <a:solidFill>
                  <a:schemeClr val="tx1"/>
                </a:solidFill>
                <a:latin typeface="+mj-lt"/>
              </a:rPr>
              <a:t>Tilknytt diagnose til oppgjørskonto via: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endParaRPr lang="nb-NO" sz="1100" dirty="0" smtClean="0">
              <a:solidFill>
                <a:schemeClr val="tx1"/>
              </a:solidFill>
              <a:latin typeface="+mj-lt"/>
            </a:endParaRPr>
          </a:p>
          <a:p>
            <a:pPr marL="171450" indent="-171450">
              <a:buFont typeface="Wingdings" panose="05000000000000000000" pitchFamily="2" charset="2"/>
              <a:buChar char="Ø"/>
            </a:pPr>
            <a:endParaRPr lang="nb-NO" sz="1100" dirty="0" smtClean="0">
              <a:solidFill>
                <a:schemeClr val="tx1"/>
              </a:solidFill>
              <a:latin typeface="+mj-lt"/>
            </a:endParaRPr>
          </a:p>
          <a:p>
            <a:r>
              <a:rPr lang="nb-NO" sz="1100" dirty="0" smtClean="0">
                <a:solidFill>
                  <a:schemeClr val="tx1"/>
                </a:solidFill>
                <a:latin typeface="+mj-lt"/>
              </a:rPr>
              <a:t>                    eller</a:t>
            </a:r>
            <a:endParaRPr lang="nb-NO" sz="1100" dirty="0">
              <a:solidFill>
                <a:schemeClr val="tx1"/>
              </a:solidFill>
              <a:latin typeface="+mj-lt"/>
            </a:endParaRPr>
          </a:p>
          <a:p>
            <a:pPr marL="171450" indent="-171450">
              <a:buFont typeface="Wingdings" panose="05000000000000000000" pitchFamily="2" charset="2"/>
              <a:buChar char="Ø"/>
            </a:pPr>
            <a:endParaRPr lang="nb-NO" sz="1100" dirty="0" smtClean="0">
              <a:solidFill>
                <a:schemeClr val="tx1"/>
              </a:solidFill>
              <a:latin typeface="+mj-lt"/>
            </a:endParaRPr>
          </a:p>
          <a:p>
            <a:pPr marL="171450" indent="-171450">
              <a:buFont typeface="Wingdings" panose="05000000000000000000" pitchFamily="2" charset="2"/>
              <a:buChar char="Ø"/>
            </a:pPr>
            <a:endParaRPr lang="nb-NO" sz="1100" dirty="0" smtClean="0">
              <a:solidFill>
                <a:schemeClr val="tx1"/>
              </a:solidFill>
              <a:latin typeface="+mj-lt"/>
            </a:endParaRPr>
          </a:p>
        </p:txBody>
      </p:sp>
      <p:pic>
        <p:nvPicPr>
          <p:cNvPr id="31" name="Bilde 3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26692" y="4076564"/>
            <a:ext cx="1095375" cy="200025"/>
          </a:xfrm>
          <a:prstGeom prst="rect">
            <a:avLst/>
          </a:prstGeom>
        </p:spPr>
      </p:pic>
      <p:pic>
        <p:nvPicPr>
          <p:cNvPr id="32" name="Bilde 3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44418" y="4770203"/>
            <a:ext cx="1895475" cy="200025"/>
          </a:xfrm>
          <a:prstGeom prst="rect">
            <a:avLst/>
          </a:prstGeom>
        </p:spPr>
      </p:pic>
      <p:pic>
        <p:nvPicPr>
          <p:cNvPr id="33" name="Bilde 3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02568" y="5272722"/>
            <a:ext cx="1714500" cy="266700"/>
          </a:xfrm>
          <a:prstGeom prst="rect">
            <a:avLst/>
          </a:prstGeom>
        </p:spPr>
      </p:pic>
      <p:sp>
        <p:nvSpPr>
          <p:cNvPr id="34" name="Rombe 33"/>
          <p:cNvSpPr/>
          <p:nvPr/>
        </p:nvSpPr>
        <p:spPr>
          <a:xfrm>
            <a:off x="7575065" y="4584200"/>
            <a:ext cx="152175" cy="154885"/>
          </a:xfrm>
          <a:prstGeom prst="diamond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92280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500</TotalTime>
  <Words>272</Words>
  <Application>Microsoft Office PowerPoint</Application>
  <PresentationFormat>Widescreen</PresentationFormat>
  <Paragraphs>84</Paragraphs>
  <Slides>2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Wingdings</vt:lpstr>
      <vt:lpstr>Office-tema</vt:lpstr>
      <vt:lpstr>PowerPoint-presentasjon</vt:lpstr>
      <vt:lpstr>PowerPoint-presentasjon</vt:lpstr>
    </vt:vector>
  </TitlesOfParts>
  <Company>Helse Midt-Norge IT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Stensaas, Trine Nordgård</dc:creator>
  <cp:lastModifiedBy>Telek, Rita</cp:lastModifiedBy>
  <cp:revision>34</cp:revision>
  <dcterms:created xsi:type="dcterms:W3CDTF">2023-03-06T08:08:44Z</dcterms:created>
  <dcterms:modified xsi:type="dcterms:W3CDTF">2023-03-08T09:15:00Z</dcterms:modified>
</cp:coreProperties>
</file>