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>
      <p:cViewPr varScale="1">
        <p:scale>
          <a:sx n="169" d="100"/>
          <a:sy n="169" d="100"/>
        </p:scale>
        <p:origin x="207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9E26-D186-4C67-868C-44F475C9188F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5C8F-5437-42D5-8FAD-1B0AFF77C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763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9E26-D186-4C67-868C-44F475C9188F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5C8F-5437-42D5-8FAD-1B0AFF77C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380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9E26-D186-4C67-868C-44F475C9188F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5C8F-5437-42D5-8FAD-1B0AFF77C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023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9E26-D186-4C67-868C-44F475C9188F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5C8F-5437-42D5-8FAD-1B0AFF77C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893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9E26-D186-4C67-868C-44F475C9188F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5C8F-5437-42D5-8FAD-1B0AFF77C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56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9E26-D186-4C67-868C-44F475C9188F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5C8F-5437-42D5-8FAD-1B0AFF77C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924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9E26-D186-4C67-868C-44F475C9188F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5C8F-5437-42D5-8FAD-1B0AFF77C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904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9E26-D186-4C67-868C-44F475C9188F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5C8F-5437-42D5-8FAD-1B0AFF77C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93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9E26-D186-4C67-868C-44F475C9188F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5C8F-5437-42D5-8FAD-1B0AFF77C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97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9E26-D186-4C67-868C-44F475C9188F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5C8F-5437-42D5-8FAD-1B0AFF77C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03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9E26-D186-4C67-868C-44F475C9188F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5C8F-5437-42D5-8FAD-1B0AFF77C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51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09E26-D186-4C67-868C-44F475C9188F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15C8F-5437-42D5-8FAD-1B0AFF77C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971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Kirurgi ved spontane </a:t>
            </a:r>
            <a:r>
              <a:rPr lang="nb-NO" sz="4000" dirty="0" err="1" smtClean="0"/>
              <a:t>intracerebrale</a:t>
            </a:r>
            <a:r>
              <a:rPr lang="nb-NO" sz="4000" dirty="0" smtClean="0"/>
              <a:t> blødninger</a:t>
            </a:r>
            <a:endParaRPr lang="nb-NO" sz="4000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600" b="1" dirty="0" smtClean="0"/>
              <a:t>Aktuelle for kirurgi ved GCS ≥6 og god prognose for øvrig: </a:t>
            </a:r>
          </a:p>
          <a:p>
            <a:pPr>
              <a:buFontTx/>
              <a:buChar char="-"/>
            </a:pPr>
            <a:r>
              <a:rPr lang="nb-NO" sz="2600" dirty="0" smtClean="0"/>
              <a:t>A (Overfladiske </a:t>
            </a:r>
            <a:r>
              <a:rPr lang="nb-NO" sz="2600" dirty="0" err="1" smtClean="0"/>
              <a:t>lobære</a:t>
            </a:r>
            <a:r>
              <a:rPr lang="nb-NO" sz="2600" dirty="0" smtClean="0"/>
              <a:t> blødninger): </a:t>
            </a:r>
            <a:br>
              <a:rPr lang="nb-NO" sz="2600" dirty="0" smtClean="0"/>
            </a:br>
            <a:r>
              <a:rPr lang="nb-NO" sz="2200" dirty="0" smtClean="0"/>
              <a:t>særlig ved fall i GCS til &lt;8-10 </a:t>
            </a:r>
            <a:r>
              <a:rPr lang="nb-NO" sz="2200" dirty="0" err="1" smtClean="0"/>
              <a:t>pga</a:t>
            </a:r>
            <a:r>
              <a:rPr lang="nb-NO" sz="2200" dirty="0" smtClean="0"/>
              <a:t> ødem</a:t>
            </a:r>
          </a:p>
          <a:p>
            <a:pPr>
              <a:buFontTx/>
              <a:buChar char="-"/>
            </a:pPr>
            <a:r>
              <a:rPr lang="nb-NO" sz="2600" dirty="0" smtClean="0"/>
              <a:t>E: </a:t>
            </a:r>
            <a:r>
              <a:rPr lang="nb-NO" sz="2600" dirty="0" err="1" smtClean="0"/>
              <a:t>Cerebellære</a:t>
            </a:r>
            <a:r>
              <a:rPr lang="nb-NO" sz="2600" dirty="0" smtClean="0"/>
              <a:t> blødninger ≥3 cm</a:t>
            </a:r>
          </a:p>
          <a:p>
            <a:pPr>
              <a:buFontTx/>
              <a:buChar char="-"/>
            </a:pPr>
            <a:r>
              <a:rPr lang="nb-NO" sz="2600" dirty="0" err="1" smtClean="0"/>
              <a:t>Hydrocephalusutvikling</a:t>
            </a:r>
            <a:r>
              <a:rPr lang="nb-NO" sz="2600" dirty="0" smtClean="0"/>
              <a:t>: </a:t>
            </a:r>
            <a:br>
              <a:rPr lang="nb-NO" sz="2600" dirty="0" smtClean="0"/>
            </a:br>
            <a:r>
              <a:rPr lang="nb-NO" sz="2200" dirty="0" smtClean="0"/>
              <a:t>Om ikke parenkymblødning som gir dårlig prognose. </a:t>
            </a:r>
          </a:p>
          <a:p>
            <a:pPr>
              <a:buFontTx/>
              <a:buChar char="-"/>
            </a:pPr>
            <a:r>
              <a:rPr lang="nb-NO" sz="2600" b="1" dirty="0" smtClean="0"/>
              <a:t>Ikke aktuelle: </a:t>
            </a:r>
          </a:p>
          <a:p>
            <a:pPr>
              <a:buFontTx/>
              <a:buChar char="-"/>
            </a:pPr>
            <a:r>
              <a:rPr lang="nb-NO" sz="2600" dirty="0" smtClean="0"/>
              <a:t>B, C (dype subkortikale blødninger): Ikke uten </a:t>
            </a:r>
            <a:r>
              <a:rPr lang="nb-NO" sz="2600" dirty="0" err="1" smtClean="0"/>
              <a:t>hydrocephalus</a:t>
            </a:r>
            <a:endParaRPr lang="nb-NO" sz="2600" dirty="0" smtClean="0"/>
          </a:p>
          <a:p>
            <a:pPr>
              <a:buFontTx/>
              <a:buChar char="-"/>
            </a:pPr>
            <a:r>
              <a:rPr lang="nb-NO" sz="2600" dirty="0" smtClean="0"/>
              <a:t>D: Blødning i hjernestamme</a:t>
            </a:r>
          </a:p>
          <a:p>
            <a:pPr>
              <a:buFontTx/>
              <a:buChar char="-"/>
            </a:pPr>
            <a:endParaRPr lang="nb-NO" dirty="0"/>
          </a:p>
        </p:txBody>
      </p:sp>
      <p:pic>
        <p:nvPicPr>
          <p:cNvPr id="7" name="Picture 5" descr="L07-08-Med-17831-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53406"/>
            <a:ext cx="381000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026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Kirurgi ved spontane intracerebrale blødninger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ICH-beliggenhet og kirurgi</dc:title>
  <dc:creator>Helleberg, Bernt Harald</dc:creator>
  <cp:lastModifiedBy>Helleberg, Bernt Harald</cp:lastModifiedBy>
  <cp:revision>2</cp:revision>
  <dcterms:created xsi:type="dcterms:W3CDTF">2023-11-06T12:37:30Z</dcterms:created>
  <dcterms:modified xsi:type="dcterms:W3CDTF">2023-11-06T12:44:23Z</dcterms:modified>
</cp:coreProperties>
</file>